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856" r:id="rId2"/>
    <p:sldId id="768" r:id="rId3"/>
    <p:sldId id="770" r:id="rId4"/>
    <p:sldId id="771" r:id="rId5"/>
    <p:sldId id="772" r:id="rId6"/>
    <p:sldId id="773" r:id="rId7"/>
    <p:sldId id="774" r:id="rId8"/>
    <p:sldId id="775" r:id="rId9"/>
    <p:sldId id="782" r:id="rId10"/>
    <p:sldId id="776" r:id="rId11"/>
    <p:sldId id="777" r:id="rId12"/>
    <p:sldId id="778" r:id="rId13"/>
    <p:sldId id="780" r:id="rId14"/>
    <p:sldId id="779" r:id="rId15"/>
    <p:sldId id="781" r:id="rId16"/>
    <p:sldId id="783" r:id="rId17"/>
    <p:sldId id="784" r:id="rId18"/>
    <p:sldId id="851" r:id="rId19"/>
    <p:sldId id="785" r:id="rId20"/>
    <p:sldId id="852" r:id="rId21"/>
    <p:sldId id="853" r:id="rId22"/>
    <p:sldId id="854" r:id="rId23"/>
    <p:sldId id="855" r:id="rId24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75" autoAdjust="0"/>
    <p:restoredTop sz="94660"/>
  </p:normalViewPr>
  <p:slideViewPr>
    <p:cSldViewPr snapToGrid="0">
      <p:cViewPr varScale="1">
        <p:scale>
          <a:sx n="81" d="100"/>
          <a:sy n="81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image" Target="../media/image26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image" Target="../media/image29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image" Target="../media/image24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4" Type="http://schemas.openxmlformats.org/officeDocument/2006/relationships/image" Target="../media/image10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image" Target="../media/image15.emf"/><Relationship Id="rId4" Type="http://schemas.openxmlformats.org/officeDocument/2006/relationships/image" Target="../media/image1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B99979-570D-4056-84E2-D816832EE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6219E02-DCD8-4140-BECD-39BB77BD2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5D2FCB9-B1BB-472D-8984-39A59CD4C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97D603-FEEA-46C8-9167-61DA4BDD7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60EA97F-89EE-4DCD-A95B-0AD32DC17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64471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EE3D79-EA60-4906-9EB1-7A64F91F8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FDDD192-404D-44AF-85FF-D6BE65C19E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8F553C-0221-412A-B424-1B13AB935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3CE0A1-7D1F-4690-9C9A-6DABEDE53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13149C-946E-4719-8DAF-138BB9298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11301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9716DAE-FD55-413F-99D0-2D2D74038C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4ECC31C-12AD-4452-BACD-002BD231F2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4F0FF0-FB8E-46BA-8BFB-184E9573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B263EA-80CB-4251-BF9A-22BEE470E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799F24-18AE-43D1-BA1E-CCF736478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81744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8" name="Объект 6"/>
          <p:cNvSpPr>
            <a:spLocks noGrp="1"/>
          </p:cNvSpPr>
          <p:nvPr>
            <p:ph sz="quarter" idx="11"/>
          </p:nvPr>
        </p:nvSpPr>
        <p:spPr>
          <a:xfrm>
            <a:off x="645584" y="1617663"/>
            <a:ext cx="5088000" cy="4500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9" name="Объект 6"/>
          <p:cNvSpPr>
            <a:spLocks noGrp="1"/>
          </p:cNvSpPr>
          <p:nvPr>
            <p:ph sz="quarter" idx="12"/>
          </p:nvPr>
        </p:nvSpPr>
        <p:spPr>
          <a:xfrm>
            <a:off x="6530384" y="1617663"/>
            <a:ext cx="5088000" cy="4500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5" name="Нижний колонтитул 3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Нижний 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42351820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7" name="Объект 6"/>
          <p:cNvSpPr>
            <a:spLocks noGrp="1"/>
          </p:cNvSpPr>
          <p:nvPr>
            <p:ph sz="quarter" idx="11"/>
          </p:nvPr>
        </p:nvSpPr>
        <p:spPr>
          <a:xfrm>
            <a:off x="645584" y="1617663"/>
            <a:ext cx="10972800" cy="4500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Нижний колонтитул</a:t>
            </a:r>
          </a:p>
        </p:txBody>
      </p:sp>
    </p:spTree>
    <p:extLst>
      <p:ext uri="{BB962C8B-B14F-4D97-AF65-F5344CB8AC3E}">
        <p14:creationId xmlns:p14="http://schemas.microsoft.com/office/powerpoint/2010/main" val="1787054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BD3F6A-5C83-469C-8AB9-4025B6D33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05C28C-C729-4EAF-81D9-644EEDE24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A157D9-962E-497B-AA22-D4EAF4C33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0D698F-A373-4023-A842-594CB9F15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3BA4F4-BF77-4060-9092-97608E5C6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43262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702FD8-067D-43D6-B238-03DBE31E6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A48148-0E45-4942-A360-9C585C7A6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A59CA8-1C15-4107-9158-07A22F175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2D71598-093A-4D66-B2D6-26128304C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612D91-66A8-4DBF-BD7A-30DEE24CC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5055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6CDBE0-5966-414C-B6DE-41E4407A5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016C98-EF31-450E-93BB-570A3A8D7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D29E073-FFAB-4DC1-B435-840DCFC52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B706582-A747-401D-A50C-3066998EB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7789F13-D315-4EE6-B307-D5353052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11E677-7803-4612-B17D-58F108733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75801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C058E9-B2F7-4AB9-95CC-A095DBC2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3F556F5-F813-4EF6-883F-49E4FE7EC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6ABD868-09A4-4B14-B7F4-182C1EAAFD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26B2151-E8FF-489F-9280-DD5A42933A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877D264-0DD9-45F0-B2DB-9B79B0437F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C25F331-B2A0-4403-955E-C592441D3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B8F14BF-BF55-4B17-9385-DBC50DF2B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0AD3CCF-36F5-43BC-9193-770913F7D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96315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823F93-9A2B-4857-8F97-100050FE1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01283AE-371A-467C-BE23-B5C43AACE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8D36A35-97ED-46A4-8790-C234CA01C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2575280-7F64-4188-9B9B-92F710EAD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55741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0CAE902-EB98-4CF2-A31D-679A323CC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CE05E8F-0266-490F-B6C5-47319E5E9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5B39AA6-EA9D-4B00-B842-2CFB472FA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3356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6878FE-1F0B-4D03-9DFE-167E98469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D89AF2-58D7-40C9-9AC1-39741DFA3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3DB4D28-F553-410E-9688-7AB26BE80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8685EEF-48DA-4E30-A176-CF35AD937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6A673AE-B892-47D8-ADDD-D482C7413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053E1E6-E318-4321-8BF6-17698D413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80118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4AEA7F-0D1E-4ECE-9462-2D2E668C2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27FA188-5C51-4516-971C-190CB5471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A15A7B-7B39-440C-9DD8-A752AB1BDA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6027CB7-05BA-4A53-B43F-72D7F3647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7796C1-BD92-44F5-9406-CCD1AB791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B56D7C8-9CCF-435D-9C55-35D248678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5915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E97C3A-25AA-43E2-ACE1-E72E1849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EAF957-667A-48FC-B0E6-FA050F146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03611-81A5-43AE-A3C8-34201F9AEF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2A835-742F-4871-B9AD-30EEA0EF8C6E}" type="datetimeFigureOut">
              <a:rPr lang="uk-UA" smtClean="0"/>
              <a:t>24.01.2024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FF58AB-8823-46D1-9585-8A6C40B486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4D5B28-3857-414D-8F7B-DE0898A981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06797-5B42-4B67-91C6-978038F9B9E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5160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24.bin"/><Relationship Id="rId4" Type="http://schemas.openxmlformats.org/officeDocument/2006/relationships/image" Target="../media/image2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2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7.emf"/><Relationship Id="rId5" Type="http://schemas.openxmlformats.org/officeDocument/2006/relationships/oleObject" Target="../embeddings/oleObject27.bin"/><Relationship Id="rId4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30.emf"/><Relationship Id="rId5" Type="http://schemas.openxmlformats.org/officeDocument/2006/relationships/oleObject" Target="../embeddings/oleObject30.bin"/><Relationship Id="rId4" Type="http://schemas.openxmlformats.org/officeDocument/2006/relationships/image" Target="../media/image2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31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oleObject" Target="../embeddings/oleObject32.bin"/><Relationship Id="rId7" Type="http://schemas.openxmlformats.org/officeDocument/2006/relationships/oleObject" Target="../embeddings/oleObject34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32.emf"/><Relationship Id="rId5" Type="http://schemas.openxmlformats.org/officeDocument/2006/relationships/oleObject" Target="../embeddings/oleObject33.bin"/><Relationship Id="rId4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4.bin"/><Relationship Id="rId10" Type="http://schemas.openxmlformats.org/officeDocument/2006/relationships/image" Target="../media/image6.emf"/><Relationship Id="rId4" Type="http://schemas.openxmlformats.org/officeDocument/2006/relationships/image" Target="../media/image3.emf"/><Relationship Id="rId9" Type="http://schemas.openxmlformats.org/officeDocument/2006/relationships/oleObject" Target="../embeddings/oleObject6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emf"/><Relationship Id="rId5" Type="http://schemas.openxmlformats.org/officeDocument/2006/relationships/oleObject" Target="../embeddings/oleObject8.bin"/><Relationship Id="rId10" Type="http://schemas.openxmlformats.org/officeDocument/2006/relationships/image" Target="../media/image10.emf"/><Relationship Id="rId4" Type="http://schemas.openxmlformats.org/officeDocument/2006/relationships/image" Target="../media/image7.emf"/><Relationship Id="rId9" Type="http://schemas.openxmlformats.org/officeDocument/2006/relationships/oleObject" Target="../embeddings/oleObject10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oleObject" Target="../embeddings/oleObject15.bin"/><Relationship Id="rId7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18.emf"/><Relationship Id="rId4" Type="http://schemas.openxmlformats.org/officeDocument/2006/relationships/image" Target="../media/image15.emf"/><Relationship Id="rId9" Type="http://schemas.openxmlformats.org/officeDocument/2006/relationships/oleObject" Target="../embeddings/oleObject1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emf"/><Relationship Id="rId3" Type="http://schemas.openxmlformats.org/officeDocument/2006/relationships/oleObject" Target="../embeddings/oleObject20.bin"/><Relationship Id="rId7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1.emf"/><Relationship Id="rId5" Type="http://schemas.openxmlformats.org/officeDocument/2006/relationships/oleObject" Target="../embeddings/oleObject21.bin"/><Relationship Id="rId4" Type="http://schemas.openxmlformats.org/officeDocument/2006/relationships/image" Target="../media/image2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DF018C-1B78-4812-8925-19EC10BB3B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CB60D58-51E5-4D6B-90BB-1210343C76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8FF793-EB6E-4C74-B00A-9C849D3E3853}"/>
              </a:ext>
            </a:extLst>
          </p:cNvPr>
          <p:cNvSpPr txBox="1"/>
          <p:nvPr/>
        </p:nvSpPr>
        <p:spPr>
          <a:xfrm>
            <a:off x="1223423" y="674400"/>
            <a:ext cx="9745154" cy="550920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ru-RU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уроку: </a:t>
            </a:r>
            <a:r>
              <a:rPr lang="uk-UA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Інкапсуляція. Поліморфізм. Інтерфейси </a:t>
            </a:r>
          </a:p>
        </p:txBody>
      </p:sp>
    </p:spTree>
    <p:extLst>
      <p:ext uri="{BB962C8B-B14F-4D97-AF65-F5344CB8AC3E}">
        <p14:creationId xmlns:p14="http://schemas.microsoft.com/office/powerpoint/2010/main" val="520383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57235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Оголошення інтерфейсів</a:t>
            </a:r>
          </a:p>
        </p:txBody>
      </p:sp>
      <p:sp>
        <p:nvSpPr>
          <p:cNvPr id="133123" name="Rectangle 3"/>
          <p:cNvSpPr>
            <a:spLocks noGrp="1"/>
          </p:cNvSpPr>
          <p:nvPr>
            <p:ph type="body" sz="half" idx="1"/>
          </p:nvPr>
        </p:nvSpPr>
        <p:spPr>
          <a:xfrm>
            <a:off x="471340" y="829559"/>
            <a:ext cx="5319860" cy="527120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uk-UA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interfaces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публічні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непублічні – доступні всередині пакету</a:t>
            </a:r>
          </a:p>
          <a:p>
            <a:pPr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 можуть містити: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абстрактні методи (методи без реалізації)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статичні константи</a:t>
            </a:r>
          </a:p>
          <a:p>
            <a:pPr lvl="1">
              <a:lnSpc>
                <a:spcPct val="90000"/>
              </a:lnSpc>
            </a:pPr>
            <a:r>
              <a:rPr lang="en-US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(Java SE 8)</a:t>
            </a:r>
            <a:r>
              <a:rPr lang="ru-RU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статичні методи</a:t>
            </a:r>
          </a:p>
          <a:p>
            <a:pPr lvl="1">
              <a:lnSpc>
                <a:spcPct val="90000"/>
              </a:lnSpc>
            </a:pPr>
            <a:r>
              <a:rPr lang="en-US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(Java SE 8)</a:t>
            </a:r>
            <a:r>
              <a:rPr lang="ru-RU" altLang="ru-RU" sz="2000" i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i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методи за замовчуванням</a:t>
            </a:r>
            <a:r>
              <a:rPr lang="ru-RU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i="1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 methods</a:t>
            </a:r>
            <a:r>
              <a:rPr lang="en-US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 реалізацією</a:t>
            </a:r>
            <a:r>
              <a:rPr lang="en-US" altLang="ru-RU" sz="2000" dirty="0">
                <a:solidFill>
                  <a:srgbClr val="6633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Всі елементи інтерфейсу є публічними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alt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всі поля інтерфейсу є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static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</a:p>
          <a:p>
            <a:pPr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 компілюються в файл </a:t>
            </a:r>
            <a:r>
              <a:rPr lang="ru-RU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endParaRPr lang="ru-RU" alt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124" name="Rectangle 4"/>
          <p:cNvSpPr>
            <a:spLocks noGrp="1"/>
          </p:cNvSpPr>
          <p:nvPr>
            <p:ph type="body" sz="half" idx="2"/>
          </p:nvPr>
        </p:nvSpPr>
        <p:spPr>
          <a:xfrm>
            <a:off x="5791200" y="866775"/>
            <a:ext cx="5558672" cy="27178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Рекомендації по іменуванню інтерфейсів: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Ім’я інтерфейсу складається з одного або декількох слів підряд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Перша літера кожного слова заголовна, інші літери – в нижньому регістрі</a:t>
            </a:r>
          </a:p>
          <a:p>
            <a:pPr lvl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Ім’я інтерфейсу звичайно закінчується на 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‘</a:t>
            </a:r>
            <a:r>
              <a:rPr lang="en-US" altLang="ru-RU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able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endParaRPr lang="ru-RU" alt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3125" name="Object 5"/>
          <p:cNvGraphicFramePr>
            <a:graphicFrameLocks noChangeAspect="1"/>
          </p:cNvGraphicFramePr>
          <p:nvPr/>
        </p:nvGraphicFramePr>
        <p:xfrm>
          <a:off x="6248400" y="3717926"/>
          <a:ext cx="3092450" cy="69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4" name="Visio" r:id="rId3" imgW="2680891" imgH="603048" progId="Visio.Drawing.11">
                  <p:embed/>
                </p:oleObj>
              </mc:Choice>
              <mc:Fallback>
                <p:oleObj name="Visio" r:id="rId3" imgW="2680891" imgH="603048" progId="Visio.Drawing.11">
                  <p:embed/>
                  <p:pic>
                    <p:nvPicPr>
                      <p:cNvPr id="133125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8400" y="3717926"/>
                        <a:ext cx="3092450" cy="695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126" name="Object 8"/>
          <p:cNvGraphicFramePr>
            <a:graphicFrameLocks noChangeAspect="1"/>
          </p:cNvGraphicFramePr>
          <p:nvPr/>
        </p:nvGraphicFramePr>
        <p:xfrm>
          <a:off x="6240463" y="4546601"/>
          <a:ext cx="4127500" cy="1971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5" name="Visio" r:id="rId5" imgW="3587739" imgH="1714580" progId="Visio.Drawing.11">
                  <p:embed/>
                </p:oleObj>
              </mc:Choice>
              <mc:Fallback>
                <p:oleObj name="Visio" r:id="rId5" imgW="3587739" imgH="1714580" progId="Visio.Drawing.11">
                  <p:embed/>
                  <p:pic>
                    <p:nvPicPr>
                      <p:cNvPr id="133126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0463" y="4546601"/>
                        <a:ext cx="4127500" cy="1971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1448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90688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Імплементація (реалізація) інтерфейсів</a:t>
            </a:r>
          </a:p>
        </p:txBody>
      </p:sp>
      <p:sp>
        <p:nvSpPr>
          <p:cNvPr id="134147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оголошені класу можна вказати, які інтерфейси він буде підтримувати</a:t>
            </a:r>
          </a:p>
          <a:p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Клас, який реалізує інтерфейс:</a:t>
            </a:r>
          </a:p>
          <a:p>
            <a:pPr lvl="1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може мати власні методи (не оголошені в інтерфейсі)</a:t>
            </a:r>
          </a:p>
          <a:p>
            <a:pPr lvl="1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може мати власні поля</a:t>
            </a:r>
          </a:p>
          <a:p>
            <a:pPr lvl="1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повинен реалізувати всі методи інтерфейсу, або бути оголошеним як </a:t>
            </a:r>
            <a:r>
              <a:rPr lang="uk-UA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абстрактний</a:t>
            </a: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4148" name="Object 4"/>
          <p:cNvGraphicFramePr>
            <a:graphicFrameLocks noChangeAspect="1"/>
          </p:cNvGraphicFramePr>
          <p:nvPr/>
        </p:nvGraphicFramePr>
        <p:xfrm>
          <a:off x="2589214" y="4889500"/>
          <a:ext cx="6726237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8" name="Visio" r:id="rId3" imgW="4784281" imgH="785421" progId="Visio.Drawing.11">
                  <p:embed/>
                </p:oleObj>
              </mc:Choice>
              <mc:Fallback>
                <p:oleObj name="Visio" r:id="rId3" imgW="4784281" imgH="785421" progId="Visio.Drawing.11">
                  <p:embed/>
                  <p:pic>
                    <p:nvPicPr>
                      <p:cNvPr id="134148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89214" y="4889500"/>
                        <a:ext cx="6726237" cy="1104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9468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857838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Імплементація (реалізація) інтерфейсів</a:t>
            </a:r>
          </a:p>
        </p:txBody>
      </p:sp>
      <p:graphicFrame>
        <p:nvGraphicFramePr>
          <p:cNvPr id="13517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6381143"/>
              </p:ext>
            </p:extLst>
          </p:nvPr>
        </p:nvGraphicFramePr>
        <p:xfrm>
          <a:off x="1001713" y="1088831"/>
          <a:ext cx="5094287" cy="2763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2" name="Visio" r:id="rId3" imgW="4144201" imgH="2249002" progId="Visio.Drawing.11">
                  <p:embed/>
                </p:oleObj>
              </mc:Choice>
              <mc:Fallback>
                <p:oleObj name="Visio" r:id="rId3" imgW="4144201" imgH="2249002" progId="Visio.Drawing.11">
                  <p:embed/>
                  <p:pic>
                    <p:nvPicPr>
                      <p:cNvPr id="135171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1713" y="1088831"/>
                        <a:ext cx="5094287" cy="2763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517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1491"/>
              </p:ext>
            </p:extLst>
          </p:nvPr>
        </p:nvGraphicFramePr>
        <p:xfrm>
          <a:off x="6654006" y="3852668"/>
          <a:ext cx="4979988" cy="2763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3" name="Visio" r:id="rId5" imgW="4052761" imgH="2249002" progId="Visio.Drawing.11">
                  <p:embed/>
                </p:oleObj>
              </mc:Choice>
              <mc:Fallback>
                <p:oleObj name="Visio" r:id="rId5" imgW="4052761" imgH="2249002" progId="Visio.Drawing.11">
                  <p:embed/>
                  <p:pic>
                    <p:nvPicPr>
                      <p:cNvPr id="135172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54006" y="3852668"/>
                        <a:ext cx="4979988" cy="2763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6432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8156"/>
          </a:xfrm>
        </p:spPr>
        <p:txBody>
          <a:bodyPr>
            <a:normAutofit fontScale="90000"/>
          </a:bodyPr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 як типи даних</a:t>
            </a:r>
          </a:p>
        </p:txBody>
      </p:sp>
      <p:graphicFrame>
        <p:nvGraphicFramePr>
          <p:cNvPr id="137219" name="Объект 1"/>
          <p:cNvGraphicFramePr>
            <a:graphicFrameLocks noChangeAspect="1"/>
          </p:cNvGraphicFramePr>
          <p:nvPr/>
        </p:nvGraphicFramePr>
        <p:xfrm>
          <a:off x="3249614" y="2957514"/>
          <a:ext cx="5424487" cy="3436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0" name="Visio" r:id="rId3" imgW="4136379" imgH="2621314" progId="Visio.Drawing.11">
                  <p:embed/>
                </p:oleObj>
              </mc:Choice>
              <mc:Fallback>
                <p:oleObj name="Visio" r:id="rId3" imgW="4136379" imgH="2621314" progId="Visio.Drawing.11">
                  <p:embed/>
                  <p:pic>
                    <p:nvPicPr>
                      <p:cNvPr id="137219" name="Объект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49614" y="2957514"/>
                        <a:ext cx="5424487" cy="3436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Объект 3"/>
          <p:cNvSpPr>
            <a:spLocks noGrp="1"/>
          </p:cNvSpPr>
          <p:nvPr>
            <p:ph sz="quarter" idx="11"/>
          </p:nvPr>
        </p:nvSpPr>
        <p:spPr>
          <a:xfrm>
            <a:off x="1055802" y="829558"/>
            <a:ext cx="10426045" cy="2127956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uk-UA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 може використовуватись при оголошенні посилань на об’єкти:</a:t>
            </a:r>
          </a:p>
          <a:p>
            <a:pPr lvl="1">
              <a:defRPr/>
            </a:pPr>
            <a:r>
              <a:rPr lang="uk-UA" alt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інтерфейсне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посилання може вказувати на об’єкт класу, який підтримує даний інтерфейс</a:t>
            </a:r>
          </a:p>
          <a:p>
            <a:pPr lvl="1">
              <a:defRPr/>
            </a:pPr>
            <a:r>
              <a:rPr lang="uk-UA" alt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інтерфейсне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посилання може використовуватись тільки для виклику методів, оголошених в інтерфейсі</a:t>
            </a:r>
            <a:endParaRPr lang="uk-U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9026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/>
          </p:cNvSpPr>
          <p:nvPr>
            <p:ph type="title"/>
          </p:nvPr>
        </p:nvSpPr>
        <p:spPr>
          <a:xfrm>
            <a:off x="-1" y="1"/>
            <a:ext cx="12191999" cy="1173164"/>
          </a:xfrm>
        </p:spPr>
        <p:txBody>
          <a:bodyPr>
            <a:normAutofit/>
          </a:bodyPr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Імплементація (реалізація) інтерфейсів</a:t>
            </a:r>
          </a:p>
        </p:txBody>
      </p:sp>
      <p:graphicFrame>
        <p:nvGraphicFramePr>
          <p:cNvPr id="136195" name="Object 4"/>
          <p:cNvGraphicFramePr>
            <a:graphicFrameLocks noChangeAspect="1"/>
          </p:cNvGraphicFramePr>
          <p:nvPr/>
        </p:nvGraphicFramePr>
        <p:xfrm>
          <a:off x="1958975" y="1109664"/>
          <a:ext cx="4038600" cy="5487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6" name="Visio" r:id="rId3" imgW="3412411" imgH="4638229" progId="Visio.Drawing.11">
                  <p:embed/>
                </p:oleObj>
              </mc:Choice>
              <mc:Fallback>
                <p:oleObj name="Visio" r:id="rId3" imgW="3412411" imgH="4638229" progId="Visio.Drawing.11">
                  <p:embed/>
                  <p:pic>
                    <p:nvPicPr>
                      <p:cNvPr id="13619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58975" y="1109664"/>
                        <a:ext cx="4038600" cy="5487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6196" name="Object 6"/>
          <p:cNvGraphicFramePr>
            <a:graphicFrameLocks noChangeAspect="1"/>
          </p:cNvGraphicFramePr>
          <p:nvPr/>
        </p:nvGraphicFramePr>
        <p:xfrm>
          <a:off x="6338889" y="1090614"/>
          <a:ext cx="4135437" cy="571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7" name="Visio" r:id="rId5" imgW="3488476" imgH="4818711" progId="Visio.Drawing.11">
                  <p:embed/>
                </p:oleObj>
              </mc:Choice>
              <mc:Fallback>
                <p:oleObj name="Visio" r:id="rId5" imgW="3488476" imgH="4818711" progId="Visio.Drawing.11">
                  <p:embed/>
                  <p:pic>
                    <p:nvPicPr>
                      <p:cNvPr id="136196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38889" y="1090614"/>
                        <a:ext cx="4135437" cy="5711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6197" name="Line 7"/>
          <p:cNvSpPr>
            <a:spLocks noChangeShapeType="1"/>
          </p:cNvSpPr>
          <p:nvPr/>
        </p:nvSpPr>
        <p:spPr bwMode="auto">
          <a:xfrm>
            <a:off x="6140450" y="1192214"/>
            <a:ext cx="0" cy="53863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8783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Заголовок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8156"/>
          </a:xfrm>
        </p:spPr>
        <p:txBody>
          <a:bodyPr>
            <a:normAutofit fontScale="90000"/>
          </a:bodyPr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 як типи даних</a:t>
            </a:r>
          </a:p>
        </p:txBody>
      </p:sp>
      <p:graphicFrame>
        <p:nvGraphicFramePr>
          <p:cNvPr id="138243" name="Объект 2"/>
          <p:cNvGraphicFramePr>
            <a:graphicFrameLocks noChangeAspect="1"/>
          </p:cNvGraphicFramePr>
          <p:nvPr/>
        </p:nvGraphicFramePr>
        <p:xfrm>
          <a:off x="1895476" y="1368424"/>
          <a:ext cx="9215987" cy="44133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4" name="Visio" r:id="rId3" imgW="6981808" imgH="3343427" progId="Visio.Drawing.11">
                  <p:embed/>
                </p:oleObj>
              </mc:Choice>
              <mc:Fallback>
                <p:oleObj name="Visio" r:id="rId3" imgW="6981808" imgH="3343427" progId="Visio.Drawing.11">
                  <p:embed/>
                  <p:pic>
                    <p:nvPicPr>
                      <p:cNvPr id="138243" name="Объект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5476" y="1368424"/>
                        <a:ext cx="9215987" cy="441332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1282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93800"/>
          </a:xfrm>
        </p:spPr>
        <p:txBody>
          <a:bodyPr>
            <a:normAutofit/>
          </a:bodyPr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Абстрактні класи на основі інтерфейсів</a:t>
            </a:r>
          </a:p>
        </p:txBody>
      </p:sp>
      <p:graphicFrame>
        <p:nvGraphicFramePr>
          <p:cNvPr id="140291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2150913"/>
              </p:ext>
            </p:extLst>
          </p:nvPr>
        </p:nvGraphicFramePr>
        <p:xfrm>
          <a:off x="2351089" y="1193800"/>
          <a:ext cx="4419600" cy="211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22" name="Visio" r:id="rId3" imgW="3587739" imgH="1714580" progId="Visio.Drawing.11">
                  <p:embed/>
                </p:oleObj>
              </mc:Choice>
              <mc:Fallback>
                <p:oleObj name="Visio" r:id="rId3" imgW="3587739" imgH="1714580" progId="Visio.Drawing.11">
                  <p:embed/>
                  <p:pic>
                    <p:nvPicPr>
                      <p:cNvPr id="140291" name="Объект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1089" y="1193800"/>
                        <a:ext cx="4419600" cy="2111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0292" name="Объект 5"/>
          <p:cNvGraphicFramePr>
            <a:graphicFrameLocks noChangeAspect="1"/>
          </p:cNvGraphicFramePr>
          <p:nvPr/>
        </p:nvGraphicFramePr>
        <p:xfrm>
          <a:off x="2351089" y="3206751"/>
          <a:ext cx="5222875" cy="1878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23" name="Visio" r:id="rId5" imgW="3884989" imgH="1397716" progId="Visio.Drawing.11">
                  <p:embed/>
                </p:oleObj>
              </mc:Choice>
              <mc:Fallback>
                <p:oleObj name="Visio" r:id="rId5" imgW="3884989" imgH="1397716" progId="Visio.Drawing.11">
                  <p:embed/>
                  <p:pic>
                    <p:nvPicPr>
                      <p:cNvPr id="140292" name="Объект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1089" y="3206751"/>
                        <a:ext cx="5222875" cy="1878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0293" name="Объект 7"/>
          <p:cNvGraphicFramePr>
            <a:graphicFrameLocks noChangeAspect="1"/>
          </p:cNvGraphicFramePr>
          <p:nvPr/>
        </p:nvGraphicFramePr>
        <p:xfrm>
          <a:off x="2352676" y="5084764"/>
          <a:ext cx="6075363" cy="1379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24" name="Visio" r:id="rId7" imgW="4669977" imgH="1060299" progId="Visio.Drawing.11">
                  <p:embed/>
                </p:oleObj>
              </mc:Choice>
              <mc:Fallback>
                <p:oleObj name="Visio" r:id="rId7" imgW="4669977" imgH="1060299" progId="Visio.Drawing.11">
                  <p:embed/>
                  <p:pic>
                    <p:nvPicPr>
                      <p:cNvPr id="140293" name="Объект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2676" y="5084764"/>
                        <a:ext cx="6075363" cy="1379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4542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08100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Абстрактні класи 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Інтерфейси</a:t>
            </a:r>
          </a:p>
        </p:txBody>
      </p:sp>
      <p:sp>
        <p:nvSpPr>
          <p:cNvPr id="2" name="Объект 1"/>
          <p:cNvSpPr>
            <a:spLocks noGrp="1"/>
          </p:cNvSpPr>
          <p:nvPr>
            <p:ph sz="half" idx="1"/>
          </p:nvPr>
        </p:nvSpPr>
        <p:spPr>
          <a:xfrm>
            <a:off x="529472" y="1051777"/>
            <a:ext cx="4740112" cy="5437923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uk-U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Абстрактні класи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описують поведінку для ієрархії класів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можуть мати стан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можуть реалізовувати алгоритми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об’єктні посилання підтримують динамічний поліморфізм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можуть містити приховані і захищені елементи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 може успадковуватись тільки від одного абстрактного класу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2"/>
          </p:nvPr>
        </p:nvSpPr>
        <p:spPr>
          <a:xfrm>
            <a:off x="5799055" y="1051776"/>
            <a:ext cx="5258585" cy="5437923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uk-U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описують поведінку для групи класів, які реалізують даний інтерфейс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 можуть мати стан</a:t>
            </a:r>
          </a:p>
          <a:p>
            <a:pPr lvl="1">
              <a:defRPr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SE 7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 можуть реалізовувати алгоритми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SE </a:t>
            </a:r>
            <a:r>
              <a:rPr 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можуть реалізовувати алгоритми за умовчанням</a:t>
            </a:r>
          </a:p>
          <a:p>
            <a:pPr lvl="1">
              <a:defRPr/>
            </a:pPr>
            <a:r>
              <a:rPr lang="uk-U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інтерфейсні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посилання підтримують динамічний поліморфізм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містять тільки публічні елементи</a:t>
            </a:r>
          </a:p>
          <a:p>
            <a:pPr lvl="1"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 може реалізувати декілька інтерфейсів</a:t>
            </a:r>
          </a:p>
        </p:txBody>
      </p:sp>
    </p:spTree>
    <p:extLst>
      <p:ext uri="{BB962C8B-B14F-4D97-AF65-F5344CB8AC3E}">
        <p14:creationId xmlns:p14="http://schemas.microsoft.com/office/powerpoint/2010/main" val="24556036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501E6D-8294-0B0A-F4A7-C3CDCB62B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40336"/>
          </a:xfrm>
        </p:spPr>
        <p:txBody>
          <a:bodyPr/>
          <a:lstStyle/>
          <a:p>
            <a:pPr algn="ctr"/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Інтерфейси в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 8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06B1FC5-82B0-A9B2-58B5-0391600A7873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Методи за умовчанням – методи з реалізацією, які відмічені ключовим словом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default.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Класи не зобов’язані </a:t>
            </a:r>
            <a:r>
              <a:rPr lang="uk-U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перевизначати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такі методи.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Статичні методи – методи з реалізацією, які відмічені ключовим словом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static.</a:t>
            </a: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 успадковуються класами, які реалізують інтерфейс, та іншими інтерфейсами, так як належать самому інтерфейсу. Не можуть бути перевизначеними в класах, що реалізують інтерфейс. Звичайно їх роль – допоміжна, наприклад перевірка на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null.</a:t>
            </a:r>
          </a:p>
          <a:p>
            <a:pPr marL="0" indent="0">
              <a:buNone/>
            </a:pPr>
            <a:r>
              <a:rPr lang="uk-UA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Функціональні інтерфейси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мають тільки ОДИН абстрактний метод. Відмічаються анотацією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@FunctionalInterface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необов’язково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Використовуються лямбда-виразами і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 API.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Можна розділити на 4 групи: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Function, Predicate, Consumer, Supplier.</a:t>
            </a:r>
            <a:endParaRPr lang="LID4096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157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Стандартні інтерфейси</a:t>
            </a: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Объект 1"/>
          <p:cNvSpPr>
            <a:spLocks noGrp="1"/>
          </p:cNvSpPr>
          <p:nvPr>
            <p:ph sz="quarter" idx="11"/>
          </p:nvPr>
        </p:nvSpPr>
        <p:spPr>
          <a:xfrm>
            <a:off x="2008188" y="1617663"/>
            <a:ext cx="8229600" cy="4500562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java.lang.Appendable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java.lang.AutoClosable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java.lang.CharSequence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java.lang.Clonable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java.lang.Comparable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java.lang.Iterable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java.lang.Readable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java.lang.Runnable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java.io.Serializable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java.io.DataInput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java.io.DataOutput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defRPr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786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4973"/>
          </a:xfrm>
        </p:spPr>
        <p:txBody>
          <a:bodyPr>
            <a:normAutofit/>
          </a:bodyPr>
          <a:lstStyle/>
          <a:p>
            <a:pPr algn="ctr" eaLnBrk="1" hangingPunct="1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Поняття об’єкту. Інкапсуляція</a:t>
            </a:r>
          </a:p>
        </p:txBody>
      </p:sp>
      <p:sp>
        <p:nvSpPr>
          <p:cNvPr id="25603" name="Содержимое 2"/>
          <p:cNvSpPr>
            <a:spLocks noGrp="1"/>
          </p:cNvSpPr>
          <p:nvPr>
            <p:ph type="body" idx="11"/>
          </p:nvPr>
        </p:nvSpPr>
        <p:spPr>
          <a:xfrm>
            <a:off x="562768" y="904973"/>
            <a:ext cx="5347838" cy="5448693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uk-UA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Об’єкт реального світу: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Стан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(state)</a:t>
            </a:r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Лінія поведінки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(behavior)</a:t>
            </a:r>
            <a:endParaRPr lang="ru-RU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uk-UA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Програмний об’єкт</a:t>
            </a: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en-US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eaLnBrk="1" hangingPunct="1">
              <a:lnSpc>
                <a:spcPct val="90000"/>
              </a:lnSpc>
            </a:pPr>
            <a:r>
              <a:rPr lang="ru-RU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Поля (</a:t>
            </a:r>
            <a:r>
              <a:rPr lang="en-US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fields)</a:t>
            </a:r>
            <a:r>
              <a:rPr lang="ru-RU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Методи</a:t>
            </a:r>
            <a:r>
              <a:rPr lang="en-US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(methods)</a:t>
            </a:r>
            <a:endParaRPr lang="ru-RU" altLang="ru-RU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endParaRPr lang="ru-RU" altLang="ru-RU" sz="2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uk-UA" alt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Інкапсуляція</a:t>
            </a:r>
            <a:r>
              <a:rPr lang="ru-RU" alt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encapsulation)</a:t>
            </a:r>
            <a:endParaRPr lang="ru-RU" altLang="ru-RU" sz="2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об’єднання даних і алгоритмів в рамках однієї сутності (об’єкту)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размежування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доступу до елементів об’єкту</a:t>
            </a:r>
          </a:p>
          <a:p>
            <a:pPr lvl="1" eaLnBrk="1" hangingPunct="1">
              <a:lnSpc>
                <a:spcPct val="90000"/>
              </a:lnSpc>
            </a:pPr>
            <a:endParaRPr lang="en-US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5604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1403134"/>
              </p:ext>
            </p:extLst>
          </p:nvPr>
        </p:nvGraphicFramePr>
        <p:xfrm>
          <a:off x="9998187" y="2633100"/>
          <a:ext cx="1504231" cy="21775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" name="Visio" r:id="rId3" imgW="1045586" imgH="1513759" progId="Visio.Drawing.11">
                  <p:embed/>
                </p:oleObj>
              </mc:Choice>
              <mc:Fallback>
                <p:oleObj name="Visio" r:id="rId3" imgW="1045586" imgH="1513759" progId="Visio.Drawing.11">
                  <p:embed/>
                  <p:pic>
                    <p:nvPicPr>
                      <p:cNvPr id="25604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98187" y="2633100"/>
                        <a:ext cx="1504231" cy="217759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5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54700"/>
              </p:ext>
            </p:extLst>
          </p:nvPr>
        </p:nvGraphicFramePr>
        <p:xfrm>
          <a:off x="6193410" y="1249794"/>
          <a:ext cx="3882697" cy="47318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" name="Visio" r:id="rId5" imgW="3829236" imgH="4543458" progId="Visio.Drawing.11">
                  <p:embed/>
                </p:oleObj>
              </mc:Choice>
              <mc:Fallback>
                <p:oleObj name="Visio" r:id="rId5" imgW="3829236" imgH="4543458" progId="Visio.Drawing.11">
                  <p:embed/>
                  <p:pic>
                    <p:nvPicPr>
                      <p:cNvPr id="25605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93410" y="1249794"/>
                        <a:ext cx="3882697" cy="473182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37359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35FCAA-75C4-79A6-ED2C-F25BA8BD8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40336"/>
          </a:xfrm>
        </p:spPr>
        <p:txBody>
          <a:bodyPr/>
          <a:lstStyle/>
          <a:p>
            <a:pPr algn="ctr"/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Рекомендації при проектуванні класів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D8214B-BAE7-9A9F-6480-5BA41473034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09600" y="1033201"/>
            <a:ext cx="10972800" cy="5169636"/>
          </a:xfrm>
        </p:spPr>
        <p:txBody>
          <a:bodyPr>
            <a:normAutofit lnSpcReduction="10000"/>
          </a:bodyPr>
          <a:lstStyle/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 єдиної відповідальності.</a:t>
            </a: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 потрібно розробити так, щоб можна було легко </a:t>
            </a:r>
            <a:r>
              <a:rPr lang="uk-U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внести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необхідні зміни.</a:t>
            </a: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Конструктор повинен займатись тільки ініціалізацією об’єкту. Потрібно уникати викликів інших методів, за виключенням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final, static, private.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Потрібно використовувати інкапсуляцію нестатичних і неконстантних полів.</a:t>
            </a: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Класи-сутності повинні мати для доступу до полів коректні методи типу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get, set, is.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Бажано реалізувати методи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equals(),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hashCode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(), clone(),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toString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uk-UA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імплементувати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інтерфейси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Comparable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Serializable.</a:t>
            </a:r>
            <a:endParaRPr lang="uk-U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Якщо клас складний – його потрібно розбити на декілька.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346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23D8214B-BAE7-9A9F-6480-5BA41473034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 довжиною 25-30 рядків – великий.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Якщо метод для власних потреб класу –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Бажано розділяти функціональність, яка може змінюватись, і стабільну.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Уникайте занадто довгих списків аргументів – більше 7 – може є сенс організувати новий тип даних?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 слід використовувати «магічні числа», «магічні рядки». Виносимо їх в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static </a:t>
            </a:r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атрибути, або навіть – в файл.</a:t>
            </a:r>
            <a:endParaRPr lang="LID4096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0159B21-286F-4008-A885-FBAA53C002C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7403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uk-UA">
                <a:latin typeface="Times New Roman" panose="02020603050405020304" pitchFamily="18" charset="0"/>
                <a:cs typeface="Times New Roman" panose="02020603050405020304" pitchFamily="18" charset="0"/>
              </a:rPr>
              <a:t>Рекомендації при проектуванні класів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749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0BA6D8-79CA-DD79-2015-D30E840FF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40336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 (Java 14)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14B453-F324-83A6-98DC-F789F4413AD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uk-UA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Обмеження</a:t>
            </a:r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Записи не можуть розширювати жоден клас;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Записи не можуть оголошувати поля екземплярів (окрім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 final</a:t>
            </a:r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полів, які відповідають компонентам списку компонентів запису); будь-які інші оголошені поля мають бути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static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Записи не можуть бути абстрактними; вони неявно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Компоненти запису неявно є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E9A74C-676F-496B-85BD-58463ADCD04D}"/>
              </a:ext>
            </a:extLst>
          </p:cNvPr>
          <p:cNvSpPr txBox="1"/>
          <p:nvPr/>
        </p:nvSpPr>
        <p:spPr>
          <a:xfrm>
            <a:off x="645583" y="740337"/>
            <a:ext cx="101386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record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Rectangle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width</a:t>
            </a:r>
            <a:r>
              <a:rPr lang="uk-UA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 { }</a:t>
            </a:r>
          </a:p>
        </p:txBody>
      </p:sp>
    </p:spTree>
    <p:extLst>
      <p:ext uri="{BB962C8B-B14F-4D97-AF65-F5344CB8AC3E}">
        <p14:creationId xmlns:p14="http://schemas.microsoft.com/office/powerpoint/2010/main" val="307371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D14B453-F324-83A6-98DC-F789F4413AD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2169" y="989814"/>
            <a:ext cx="10996215" cy="5127849"/>
          </a:xfrm>
        </p:spPr>
        <p:txBody>
          <a:bodyPr>
            <a:normAutofit/>
          </a:bodyPr>
          <a:lstStyle/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 можете оголосити їх усередині класу; вкладені записи є неявно статичними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 можете створювати узагальнені записи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Записи можуть реалізовувати інтерфейси.</a:t>
            </a: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 створюєте екземпляри записів за допомогою ключового слова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 можете оголосити в тілі запису статичні методи, статичні поля, статичні </a:t>
            </a:r>
            <a:r>
              <a:rPr lang="uk-UA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ініціалізатори</a:t>
            </a:r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конструктори, методи екземплярів і вкладені типи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uk-U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 можете коментувати записи та окремі компоненти запису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uk-U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24920F52-67A6-4118-9358-14132B40EF7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7403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Record (Java 14)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217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/>
          </p:cNvSpPr>
          <p:nvPr>
            <p:ph type="title"/>
          </p:nvPr>
        </p:nvSpPr>
        <p:spPr>
          <a:xfrm>
            <a:off x="0" y="7938"/>
            <a:ext cx="10515600" cy="1325563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Поліморфізм</a:t>
            </a:r>
          </a:p>
        </p:txBody>
      </p:sp>
      <p:sp>
        <p:nvSpPr>
          <p:cNvPr id="28675" name="Rectangle 3"/>
          <p:cNvSpPr>
            <a:spLocks noGrp="1"/>
          </p:cNvSpPr>
          <p:nvPr>
            <p:ph type="body" sz="half" idx="1"/>
          </p:nvPr>
        </p:nvSpPr>
        <p:spPr>
          <a:xfrm>
            <a:off x="341388" y="991461"/>
            <a:ext cx="3475038" cy="4500563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uk-UA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Поліморфізм </a:t>
            </a:r>
            <a:r>
              <a:rPr lang="ru-RU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polymorphism)</a:t>
            </a:r>
            <a:r>
              <a:rPr lang="ru-RU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є декілька реалізацій алгоритму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вибір реалізації здійснюється в залежності від типу об’єкту і типу параметрів </a:t>
            </a:r>
          </a:p>
          <a:p>
            <a:pPr eaLnBrk="1" hangingPunct="1">
              <a:lnSpc>
                <a:spcPct val="90000"/>
              </a:lnSpc>
            </a:pP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Механізми реалізації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Перевантаження</a:t>
            </a:r>
            <a:r>
              <a:rPr lang="ru-RU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overloading)</a:t>
            </a:r>
            <a: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методів</a:t>
            </a:r>
          </a:p>
          <a:p>
            <a:pPr lvl="1" eaLnBrk="1" hangingPunct="1">
              <a:lnSpc>
                <a:spcPct val="90000"/>
              </a:lnSpc>
            </a:pPr>
            <a:r>
              <a:rPr lang="uk-UA" altLang="ru-RU" sz="20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Перевизначення</a:t>
            </a:r>
            <a:r>
              <a:rPr lang="ru-RU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overriding)</a:t>
            </a: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методів</a:t>
            </a:r>
          </a:p>
        </p:txBody>
      </p:sp>
      <p:graphicFrame>
        <p:nvGraphicFramePr>
          <p:cNvPr id="28676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9863659"/>
              </p:ext>
            </p:extLst>
          </p:nvPr>
        </p:nvGraphicFramePr>
        <p:xfrm>
          <a:off x="6232525" y="1834723"/>
          <a:ext cx="4549658" cy="3919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" name="Visio" r:id="rId3" imgW="3990928" imgH="3438567" progId="Visio.Drawing.11">
                  <p:embed/>
                </p:oleObj>
              </mc:Choice>
              <mc:Fallback>
                <p:oleObj name="Visio" r:id="rId3" imgW="3990928" imgH="3438567" progId="Visio.Drawing.11">
                  <p:embed/>
                  <p:pic>
                    <p:nvPicPr>
                      <p:cNvPr id="28676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32525" y="1834723"/>
                        <a:ext cx="4549658" cy="39199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677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9331967"/>
              </p:ext>
            </p:extLst>
          </p:nvPr>
        </p:nvGraphicFramePr>
        <p:xfrm>
          <a:off x="3517417" y="3794706"/>
          <a:ext cx="2578583" cy="28163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1" name="Visio" r:id="rId5" imgW="2458900" imgH="2682105" progId="Visio.Drawing.11">
                  <p:embed/>
                </p:oleObj>
              </mc:Choice>
              <mc:Fallback>
                <p:oleObj name="Visio" r:id="rId5" imgW="2458900" imgH="2682105" progId="Visio.Drawing.11">
                  <p:embed/>
                  <p:pic>
                    <p:nvPicPr>
                      <p:cNvPr id="28677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17417" y="3794706"/>
                        <a:ext cx="2578583" cy="281635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678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353775"/>
              </p:ext>
            </p:extLst>
          </p:nvPr>
        </p:nvGraphicFramePr>
        <p:xfrm>
          <a:off x="6756710" y="5635758"/>
          <a:ext cx="3254375" cy="919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2" name="Visio" r:id="rId7" imgW="2772331" imgH="782990" progId="Visio.Drawing.11">
                  <p:embed/>
                </p:oleObj>
              </mc:Choice>
              <mc:Fallback>
                <p:oleObj name="Visio" r:id="rId7" imgW="2772331" imgH="782990" progId="Visio.Drawing.11">
                  <p:embed/>
                  <p:pic>
                    <p:nvPicPr>
                      <p:cNvPr id="28678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56710" y="5635758"/>
                        <a:ext cx="3254375" cy="919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79" name="Line 13"/>
          <p:cNvSpPr>
            <a:spLocks noChangeShapeType="1"/>
          </p:cNvSpPr>
          <p:nvPr/>
        </p:nvSpPr>
        <p:spPr bwMode="auto">
          <a:xfrm>
            <a:off x="6232525" y="1935097"/>
            <a:ext cx="32067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ru-RU"/>
          </a:p>
        </p:txBody>
      </p:sp>
      <p:graphicFrame>
        <p:nvGraphicFramePr>
          <p:cNvPr id="28680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6522309"/>
              </p:ext>
            </p:extLst>
          </p:nvPr>
        </p:nvGraphicFramePr>
        <p:xfrm>
          <a:off x="6232525" y="1103311"/>
          <a:ext cx="3768725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3" name="Visio" r:id="rId9" imgW="3138091" imgH="600076" progId="Visio.Drawing.11">
                  <p:embed/>
                </p:oleObj>
              </mc:Choice>
              <mc:Fallback>
                <p:oleObj name="Visio" r:id="rId9" imgW="3138091" imgH="600076" progId="Visio.Drawing.11">
                  <p:embed/>
                  <p:pic>
                    <p:nvPicPr>
                      <p:cNvPr id="2868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32525" y="1103311"/>
                        <a:ext cx="3768725" cy="720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0477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97584"/>
          </a:xfrm>
        </p:spPr>
        <p:txBody>
          <a:bodyPr/>
          <a:lstStyle/>
          <a:p>
            <a:pPr algn="ctr"/>
            <a:r>
              <a:rPr lang="uk-UA" alt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Перевизначення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методів</a:t>
            </a:r>
          </a:p>
        </p:txBody>
      </p:sp>
      <p:sp>
        <p:nvSpPr>
          <p:cNvPr id="17411" name="Объект 2"/>
          <p:cNvSpPr>
            <a:spLocks noGrp="1"/>
          </p:cNvSpPr>
          <p:nvPr>
            <p:ph idx="1"/>
          </p:nvPr>
        </p:nvSpPr>
        <p:spPr>
          <a:xfrm>
            <a:off x="1321323" y="892175"/>
            <a:ext cx="9774023" cy="151166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uk-UA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Методи батьківського класу можуть бути перевизначені в дочірньому класі</a:t>
            </a:r>
          </a:p>
          <a:p>
            <a:pPr>
              <a:defRPr/>
            </a:pPr>
            <a:r>
              <a:rPr lang="uk-UA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звернення до перевизначених елементів батьківського класу з дочірнього класу використовується ключове слово</a:t>
            </a:r>
            <a: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</a:t>
            </a:r>
            <a:endParaRPr lang="ru-RU" altLang="ru-RU" sz="2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7764" name="Объект 4"/>
          <p:cNvGraphicFramePr>
            <a:graphicFrameLocks noChangeAspect="1"/>
          </p:cNvGraphicFramePr>
          <p:nvPr/>
        </p:nvGraphicFramePr>
        <p:xfrm>
          <a:off x="1917701" y="2824163"/>
          <a:ext cx="3921125" cy="1401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4" name="Visio" r:id="rId3" imgW="2962871" imgH="1058140" progId="Visio.Drawing.11">
                  <p:embed/>
                </p:oleObj>
              </mc:Choice>
              <mc:Fallback>
                <p:oleObj name="Visio" r:id="rId3" imgW="2962871" imgH="1058140" progId="Visio.Drawing.11">
                  <p:embed/>
                  <p:pic>
                    <p:nvPicPr>
                      <p:cNvPr id="117764" name="Объект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7701" y="2824163"/>
                        <a:ext cx="3921125" cy="1401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7765" name="Объект 13"/>
          <p:cNvGraphicFramePr>
            <a:graphicFrameLocks noChangeAspect="1"/>
          </p:cNvGraphicFramePr>
          <p:nvPr/>
        </p:nvGraphicFramePr>
        <p:xfrm>
          <a:off x="6465888" y="2779713"/>
          <a:ext cx="3579812" cy="318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5" name="Visio" r:id="rId5" imgW="2711286" imgH="2413746" progId="Visio.Drawing.11">
                  <p:embed/>
                </p:oleObj>
              </mc:Choice>
              <mc:Fallback>
                <p:oleObj name="Visio" r:id="rId5" imgW="2711286" imgH="2413746" progId="Visio.Drawing.11">
                  <p:embed/>
                  <p:pic>
                    <p:nvPicPr>
                      <p:cNvPr id="117765" name="Объект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65888" y="2779713"/>
                        <a:ext cx="3579812" cy="3186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7766" name="Прямая соединительная линия 15"/>
          <p:cNvCxnSpPr>
            <a:cxnSpLocks noChangeShapeType="1"/>
          </p:cNvCxnSpPr>
          <p:nvPr/>
        </p:nvCxnSpPr>
        <p:spPr bwMode="auto">
          <a:xfrm>
            <a:off x="6251575" y="2871789"/>
            <a:ext cx="0" cy="296227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aphicFrame>
        <p:nvGraphicFramePr>
          <p:cNvPr id="117767" name="Объект 17"/>
          <p:cNvGraphicFramePr>
            <a:graphicFrameLocks noChangeAspect="1"/>
          </p:cNvGraphicFramePr>
          <p:nvPr/>
        </p:nvGraphicFramePr>
        <p:xfrm>
          <a:off x="1936751" y="4319588"/>
          <a:ext cx="4132263" cy="206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" name="Visio" r:id="rId7" imgW="3130504" imgH="1563185" progId="Visio.Drawing.11">
                  <p:embed/>
                </p:oleObj>
              </mc:Choice>
              <mc:Fallback>
                <p:oleObj name="Visio" r:id="rId7" imgW="3130504" imgH="1563185" progId="Visio.Drawing.11">
                  <p:embed/>
                  <p:pic>
                    <p:nvPicPr>
                      <p:cNvPr id="117767" name="Объект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36751" y="4319588"/>
                        <a:ext cx="4132263" cy="206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7768" name="Объект 18"/>
          <p:cNvGraphicFramePr>
            <a:graphicFrameLocks noChangeAspect="1"/>
          </p:cNvGraphicFramePr>
          <p:nvPr/>
        </p:nvGraphicFramePr>
        <p:xfrm>
          <a:off x="6186489" y="6040438"/>
          <a:ext cx="4237037" cy="36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7" name="Visio" r:id="rId9" imgW="3430679" imgH="291798" progId="Visio.Drawing.11">
                  <p:embed/>
                </p:oleObj>
              </mc:Choice>
              <mc:Fallback>
                <p:oleObj name="Visio" r:id="rId9" imgW="3430679" imgH="291798" progId="Visio.Drawing.11">
                  <p:embed/>
                  <p:pic>
                    <p:nvPicPr>
                      <p:cNvPr id="117768" name="Объект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86489" y="6040438"/>
                        <a:ext cx="4237037" cy="360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7769" name="Стрелка вниз 19"/>
          <p:cNvSpPr>
            <a:spLocks noChangeArrowheads="1"/>
          </p:cNvSpPr>
          <p:nvPr/>
        </p:nvSpPr>
        <p:spPr bwMode="auto">
          <a:xfrm rot="-1784693">
            <a:off x="8404225" y="5349876"/>
            <a:ext cx="311150" cy="530225"/>
          </a:xfrm>
          <a:prstGeom prst="downArrow">
            <a:avLst>
              <a:gd name="adj1" fmla="val 50000"/>
              <a:gd name="adj2" fmla="val 4994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90000" tIns="46800" rIns="90000" bIns="46800" anchor="ctr"/>
          <a:lstStyle>
            <a:lvl1pPr eaLnBrk="0" hangingPunct="0">
              <a:spcAft>
                <a:spcPct val="40000"/>
              </a:spcAft>
              <a:buClr>
                <a:srgbClr val="004587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Aft>
                <a:spcPct val="40000"/>
              </a:spcAft>
              <a:buClr>
                <a:srgbClr val="004587"/>
              </a:buClr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Aft>
                <a:spcPct val="40000"/>
              </a:spcAft>
              <a:buClr>
                <a:srgbClr val="004587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Aft>
                <a:spcPct val="4000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Aft>
                <a:spcPct val="0"/>
              </a:spcAft>
              <a:buClrTx/>
              <a:buFontTx/>
              <a:buNone/>
            </a:pPr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285789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55775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Особливості роботи з посиланнями</a:t>
            </a:r>
          </a:p>
        </p:txBody>
      </p:sp>
      <p:sp>
        <p:nvSpPr>
          <p:cNvPr id="18435" name="Объект 2"/>
          <p:cNvSpPr>
            <a:spLocks noGrp="1"/>
          </p:cNvSpPr>
          <p:nvPr>
            <p:ph idx="1"/>
          </p:nvPr>
        </p:nvSpPr>
        <p:spPr>
          <a:xfrm>
            <a:off x="995363" y="1234929"/>
            <a:ext cx="8229600" cy="1755775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uk-UA" altLang="ru-RU" sz="1800" dirty="0"/>
              <a:t>Змінна-посилання, яка відноситься до батьківського класу, може посилатись на об’єкти дочірнього класу</a:t>
            </a:r>
          </a:p>
          <a:p>
            <a:pPr lvl="1">
              <a:defRPr/>
            </a:pPr>
            <a:r>
              <a:rPr lang="uk-UA" altLang="ru-RU" sz="1800" dirty="0"/>
              <a:t>таке посилання може бути використаним тільки для роботи з елементами, оголошеними в батьківському класі</a:t>
            </a:r>
          </a:p>
          <a:p>
            <a:pPr lvl="1">
              <a:defRPr/>
            </a:pPr>
            <a:r>
              <a:rPr lang="uk-UA" altLang="ru-RU" sz="1800" dirty="0"/>
              <a:t>при виклику перевизначеного методу (через таке посилання), буде виконана реалізація методу, яка відповідає типу об’єкта </a:t>
            </a:r>
            <a:br>
              <a:rPr lang="uk-UA" altLang="ru-RU" sz="1800" dirty="0"/>
            </a:br>
            <a:r>
              <a:rPr lang="uk-UA" altLang="ru-RU" sz="1800" dirty="0"/>
              <a:t>(</a:t>
            </a:r>
            <a:r>
              <a:rPr lang="uk-UA" altLang="ru-RU" sz="1800" b="1" i="1" dirty="0"/>
              <a:t>динамічний поліморфізм</a:t>
            </a:r>
            <a:r>
              <a:rPr lang="uk-UA" altLang="ru-RU" sz="1800" dirty="0"/>
              <a:t>)</a:t>
            </a:r>
          </a:p>
          <a:p>
            <a:pPr>
              <a:defRPr/>
            </a:pPr>
            <a:endParaRPr lang="uk-UA" altLang="ru-RU" sz="1800" dirty="0"/>
          </a:p>
        </p:txBody>
      </p:sp>
      <p:graphicFrame>
        <p:nvGraphicFramePr>
          <p:cNvPr id="118788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5550491"/>
              </p:ext>
            </p:extLst>
          </p:nvPr>
        </p:nvGraphicFramePr>
        <p:xfrm>
          <a:off x="2433638" y="3308874"/>
          <a:ext cx="5391150" cy="3392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8" name="Visio" r:id="rId3" imgW="3831541" imgH="2411587" progId="Visio.Drawing.11">
                  <p:embed/>
                </p:oleObj>
              </mc:Choice>
              <mc:Fallback>
                <p:oleObj name="Visio" r:id="rId3" imgW="3831541" imgH="2411587" progId="Visio.Drawing.11">
                  <p:embed/>
                  <p:pic>
                    <p:nvPicPr>
                      <p:cNvPr id="118788" name="Объект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3638" y="3308874"/>
                        <a:ext cx="5391150" cy="3392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8789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5396391"/>
              </p:ext>
            </p:extLst>
          </p:nvPr>
        </p:nvGraphicFramePr>
        <p:xfrm>
          <a:off x="7824788" y="5545931"/>
          <a:ext cx="2005012" cy="633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9" name="Visio" r:id="rId5" imgW="1405852" imgH="444041" progId="Visio.Drawing.11">
                  <p:embed/>
                </p:oleObj>
              </mc:Choice>
              <mc:Fallback>
                <p:oleObj name="Visio" r:id="rId5" imgW="1405852" imgH="444041" progId="Visio.Drawing.11">
                  <p:embed/>
                  <p:pic>
                    <p:nvPicPr>
                      <p:cNvPr id="118789" name="Объект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24788" y="5545931"/>
                        <a:ext cx="2005012" cy="633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8790" name="Стрелка вправо 5"/>
          <p:cNvSpPr>
            <a:spLocks noChangeArrowheads="1"/>
          </p:cNvSpPr>
          <p:nvPr/>
        </p:nvSpPr>
        <p:spPr bwMode="auto">
          <a:xfrm>
            <a:off x="6726337" y="5720557"/>
            <a:ext cx="758825" cy="284163"/>
          </a:xfrm>
          <a:prstGeom prst="rightArrow">
            <a:avLst>
              <a:gd name="adj1" fmla="val 50000"/>
              <a:gd name="adj2" fmla="val 49872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90000" tIns="46800" rIns="90000" bIns="46800" anchor="ctr"/>
          <a:lstStyle>
            <a:lvl1pPr eaLnBrk="0" hangingPunct="0">
              <a:spcAft>
                <a:spcPct val="40000"/>
              </a:spcAft>
              <a:buClr>
                <a:srgbClr val="004587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Aft>
                <a:spcPct val="40000"/>
              </a:spcAft>
              <a:buClr>
                <a:srgbClr val="004587"/>
              </a:buClr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Aft>
                <a:spcPct val="40000"/>
              </a:spcAft>
              <a:buClr>
                <a:srgbClr val="004587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Aft>
                <a:spcPct val="4000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Aft>
                <a:spcPct val="0"/>
              </a:spcAft>
              <a:buClrTx/>
              <a:buFontTx/>
              <a:buNone/>
            </a:pPr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94389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60451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Особливості </a:t>
            </a:r>
            <a:r>
              <a:rPr lang="uk-UA" alt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перевизначення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методів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838238" y="1060451"/>
            <a:ext cx="8372562" cy="987425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Приховані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private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методи не можуть бути перевизначені</a:t>
            </a:r>
          </a:p>
          <a:p>
            <a:pPr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перевизначені методів не можна зменшувати їх видимість</a:t>
            </a:r>
          </a:p>
        </p:txBody>
      </p:sp>
      <p:graphicFrame>
        <p:nvGraphicFramePr>
          <p:cNvPr id="119812" name="Объект 3"/>
          <p:cNvGraphicFramePr>
            <a:graphicFrameLocks noChangeAspect="1"/>
          </p:cNvGraphicFramePr>
          <p:nvPr/>
        </p:nvGraphicFramePr>
        <p:xfrm>
          <a:off x="1763713" y="2316164"/>
          <a:ext cx="4159250" cy="3417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2" name="Visio" r:id="rId3" imgW="3130504" imgH="2571117" progId="Visio.Drawing.11">
                  <p:embed/>
                </p:oleObj>
              </mc:Choice>
              <mc:Fallback>
                <p:oleObj name="Visio" r:id="rId3" imgW="3130504" imgH="2571117" progId="Visio.Drawing.11">
                  <p:embed/>
                  <p:pic>
                    <p:nvPicPr>
                      <p:cNvPr id="119812" name="Объект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63713" y="2316164"/>
                        <a:ext cx="4159250" cy="3417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9813" name="Прямая соединительная линия 5"/>
          <p:cNvCxnSpPr>
            <a:cxnSpLocks noChangeShapeType="1"/>
          </p:cNvCxnSpPr>
          <p:nvPr/>
        </p:nvCxnSpPr>
        <p:spPr bwMode="auto">
          <a:xfrm>
            <a:off x="6040438" y="2203450"/>
            <a:ext cx="0" cy="353060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aphicFrame>
        <p:nvGraphicFramePr>
          <p:cNvPr id="119814" name="Объект 6"/>
          <p:cNvGraphicFramePr>
            <a:graphicFrameLocks noChangeAspect="1"/>
          </p:cNvGraphicFramePr>
          <p:nvPr/>
        </p:nvGraphicFramePr>
        <p:xfrm>
          <a:off x="6259514" y="2325688"/>
          <a:ext cx="4148137" cy="3408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3" name="Visio" r:id="rId5" imgW="3130504" imgH="2571117" progId="Visio.Drawing.11">
                  <p:embed/>
                </p:oleObj>
              </mc:Choice>
              <mc:Fallback>
                <p:oleObj name="Visio" r:id="rId5" imgW="3130504" imgH="2571117" progId="Visio.Drawing.11">
                  <p:embed/>
                  <p:pic>
                    <p:nvPicPr>
                      <p:cNvPr id="119814" name="Объект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59514" y="2325688"/>
                        <a:ext cx="4148137" cy="3408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9815" name="Прямая соединительная линия 10"/>
          <p:cNvCxnSpPr>
            <a:cxnSpLocks noChangeShapeType="1"/>
          </p:cNvCxnSpPr>
          <p:nvPr/>
        </p:nvCxnSpPr>
        <p:spPr bwMode="auto">
          <a:xfrm flipV="1">
            <a:off x="6964363" y="2276476"/>
            <a:ext cx="2195512" cy="3457575"/>
          </a:xfrm>
          <a:prstGeom prst="line">
            <a:avLst/>
          </a:prstGeom>
          <a:noFill/>
          <a:ln w="41275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4160794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81200" y="1289051"/>
            <a:ext cx="8229600" cy="576263"/>
          </a:xfrm>
        </p:spPr>
        <p:txBody>
          <a:bodyPr>
            <a:normAutofit fontScale="77500" lnSpcReduction="20000"/>
          </a:bodyPr>
          <a:lstStyle/>
          <a:p>
            <a:pPr>
              <a:defRPr/>
            </a:pPr>
            <a:r>
              <a:rPr lang="uk-UA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Метод, який викликає батьківський клас, може бути перевизначений</a:t>
            </a:r>
          </a:p>
        </p:txBody>
      </p:sp>
      <p:graphicFrame>
        <p:nvGraphicFramePr>
          <p:cNvPr id="120836" name="Объект 3"/>
          <p:cNvGraphicFramePr>
            <a:graphicFrameLocks noChangeAspect="1"/>
          </p:cNvGraphicFramePr>
          <p:nvPr/>
        </p:nvGraphicFramePr>
        <p:xfrm>
          <a:off x="1908176" y="1903413"/>
          <a:ext cx="4098925" cy="2398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6" name="Visio" r:id="rId3" imgW="2962871" imgH="1732974" progId="Visio.Drawing.11">
                  <p:embed/>
                </p:oleObj>
              </mc:Choice>
              <mc:Fallback>
                <p:oleObj name="Visio" r:id="rId3" imgW="2962871" imgH="1732974" progId="Visio.Drawing.11">
                  <p:embed/>
                  <p:pic>
                    <p:nvPicPr>
                      <p:cNvPr id="120836" name="Объект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8176" y="1903413"/>
                        <a:ext cx="4098925" cy="2398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0837" name="Объект 4"/>
          <p:cNvGraphicFramePr>
            <a:graphicFrameLocks noChangeAspect="1"/>
          </p:cNvGraphicFramePr>
          <p:nvPr/>
        </p:nvGraphicFramePr>
        <p:xfrm>
          <a:off x="1906588" y="4273551"/>
          <a:ext cx="4330700" cy="2163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7" name="Visio" r:id="rId5" imgW="3130504" imgH="1563185" progId="Visio.Drawing.11">
                  <p:embed/>
                </p:oleObj>
              </mc:Choice>
              <mc:Fallback>
                <p:oleObj name="Visio" r:id="rId5" imgW="3130504" imgH="1563185" progId="Visio.Drawing.11">
                  <p:embed/>
                  <p:pic>
                    <p:nvPicPr>
                      <p:cNvPr id="120837" name="Объект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6588" y="4273551"/>
                        <a:ext cx="4330700" cy="2163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0838" name="Объект 5"/>
          <p:cNvGraphicFramePr>
            <a:graphicFrameLocks noChangeAspect="1"/>
          </p:cNvGraphicFramePr>
          <p:nvPr/>
        </p:nvGraphicFramePr>
        <p:xfrm>
          <a:off x="6678613" y="2139950"/>
          <a:ext cx="3751262" cy="287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8" name="Visio" r:id="rId7" imgW="2711286" imgH="2074170" progId="Visio.Drawing.11">
                  <p:embed/>
                </p:oleObj>
              </mc:Choice>
              <mc:Fallback>
                <p:oleObj name="Visio" r:id="rId7" imgW="2711286" imgH="2074170" progId="Visio.Drawing.11">
                  <p:embed/>
                  <p:pic>
                    <p:nvPicPr>
                      <p:cNvPr id="120838" name="Объект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78613" y="2139950"/>
                        <a:ext cx="3751262" cy="2870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0839" name="Прямая соединительная линия 7"/>
          <p:cNvCxnSpPr>
            <a:cxnSpLocks noChangeShapeType="1"/>
          </p:cNvCxnSpPr>
          <p:nvPr/>
        </p:nvCxnSpPr>
        <p:spPr bwMode="auto">
          <a:xfrm>
            <a:off x="6453188" y="1974851"/>
            <a:ext cx="0" cy="4187825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aphicFrame>
        <p:nvGraphicFramePr>
          <p:cNvPr id="120840" name="Объект 9"/>
          <p:cNvGraphicFramePr>
            <a:graphicFrameLocks noChangeAspect="1"/>
          </p:cNvGraphicFramePr>
          <p:nvPr/>
        </p:nvGraphicFramePr>
        <p:xfrm>
          <a:off x="7473950" y="5538789"/>
          <a:ext cx="2071688" cy="623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29" name="Visio" r:id="rId9" imgW="1475497" imgH="444041" progId="Visio.Drawing.11">
                  <p:embed/>
                </p:oleObj>
              </mc:Choice>
              <mc:Fallback>
                <p:oleObj name="Visio" r:id="rId9" imgW="1475497" imgH="444041" progId="Visio.Drawing.11">
                  <p:embed/>
                  <p:pic>
                    <p:nvPicPr>
                      <p:cNvPr id="120840" name="Объект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73950" y="5538789"/>
                        <a:ext cx="2071688" cy="623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0841" name="Стрелка вниз 10"/>
          <p:cNvSpPr>
            <a:spLocks noChangeArrowheads="1"/>
          </p:cNvSpPr>
          <p:nvPr/>
        </p:nvSpPr>
        <p:spPr bwMode="auto">
          <a:xfrm>
            <a:off x="8345488" y="4745038"/>
            <a:ext cx="328612" cy="595312"/>
          </a:xfrm>
          <a:prstGeom prst="downArrow">
            <a:avLst>
              <a:gd name="adj1" fmla="val 50000"/>
              <a:gd name="adj2" fmla="val 50171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lIns="90000" tIns="46800" rIns="90000" bIns="46800" anchor="ctr"/>
          <a:lstStyle>
            <a:lvl1pPr eaLnBrk="0" hangingPunct="0">
              <a:spcAft>
                <a:spcPct val="40000"/>
              </a:spcAft>
              <a:buClr>
                <a:srgbClr val="004587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Aft>
                <a:spcPct val="40000"/>
              </a:spcAft>
              <a:buClr>
                <a:srgbClr val="004587"/>
              </a:buClr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Aft>
                <a:spcPct val="40000"/>
              </a:spcAft>
              <a:buClr>
                <a:srgbClr val="004587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Aft>
                <a:spcPct val="4000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Aft>
                <a:spcPct val="0"/>
              </a:spcAft>
              <a:buClrTx/>
              <a:buFontTx/>
              <a:buNone/>
            </a:pPr>
            <a:endParaRPr lang="ru-RU" altLang="ru-RU"/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B651F27F-DA37-401E-B4D5-B9D27689D7C7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0604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uk-UA" altLang="ru-RU">
                <a:latin typeface="Times New Roman" panose="02020603050405020304" pitchFamily="18" charset="0"/>
                <a:cs typeface="Times New Roman" panose="02020603050405020304" pitchFamily="18" charset="0"/>
              </a:rPr>
              <a:t>Особливості перевизначення методів</a:t>
            </a:r>
            <a:endParaRPr lang="uk-UA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074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72997"/>
          </a:xfrm>
        </p:spPr>
        <p:txBody>
          <a:bodyPr>
            <a:normAutofit/>
          </a:bodyPr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Поняття інтерфейсу</a:t>
            </a:r>
          </a:p>
        </p:txBody>
      </p:sp>
      <p:sp>
        <p:nvSpPr>
          <p:cNvPr id="29699" name="Rectangle 3"/>
          <p:cNvSpPr>
            <a:spLocks noGrp="1"/>
          </p:cNvSpPr>
          <p:nvPr>
            <p:ph type="body" idx="1"/>
          </p:nvPr>
        </p:nvSpPr>
        <p:spPr>
          <a:xfrm>
            <a:off x="1612711" y="971222"/>
            <a:ext cx="8966578" cy="2776866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uk-UA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</a:t>
            </a: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ru-RU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</a:t>
            </a:r>
            <a:r>
              <a:rPr lang="en-US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визначає можливу поведінку об’єктів</a:t>
            </a:r>
            <a:r>
              <a:rPr lang="ru-RU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Інтерфейс представляє собою сукупність методів без реалізації</a:t>
            </a:r>
          </a:p>
          <a:p>
            <a:pPr>
              <a:lnSpc>
                <a:spcPct val="90000"/>
              </a:lnSpc>
            </a:pPr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 оголошені класу можна вказати, які інтерфейси він буде підтримувати</a:t>
            </a:r>
          </a:p>
        </p:txBody>
      </p:sp>
      <p:sp>
        <p:nvSpPr>
          <p:cNvPr id="29700" name="Rectangle 1"/>
          <p:cNvSpPr>
            <a:spLocks noChangeArrowheads="1"/>
          </p:cNvSpPr>
          <p:nvPr/>
        </p:nvSpPr>
        <p:spPr bwMode="auto">
          <a:xfrm>
            <a:off x="2222501" y="3930650"/>
            <a:ext cx="3800475" cy="2292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spcAft>
                <a:spcPct val="40000"/>
              </a:spcAft>
              <a:buClr>
                <a:srgbClr val="004587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Aft>
                <a:spcPct val="40000"/>
              </a:spcAft>
              <a:buClr>
                <a:srgbClr val="004587"/>
              </a:buClr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Aft>
                <a:spcPct val="40000"/>
              </a:spcAft>
              <a:buClr>
                <a:srgbClr val="004587"/>
              </a:buClr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Aft>
                <a:spcPct val="4000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4000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 dirty="0" err="1">
                <a:latin typeface="Courier New" panose="02070309020205020404" pitchFamily="49" charset="0"/>
              </a:rPr>
              <a:t>interface</a:t>
            </a:r>
            <a:r>
              <a:rPr lang="ru-RU" altLang="ru-RU" sz="1600" dirty="0">
                <a:latin typeface="Courier New" panose="02070309020205020404" pitchFamily="49" charset="0"/>
              </a:rPr>
              <a:t> </a:t>
            </a:r>
            <a:r>
              <a:rPr lang="ru-RU" altLang="ru-RU" sz="1600" b="1" i="1" dirty="0" err="1">
                <a:latin typeface="Courier New" panose="02070309020205020404" pitchFamily="49" charset="0"/>
              </a:rPr>
              <a:t>Switchable</a:t>
            </a:r>
            <a:r>
              <a:rPr lang="ru-RU" altLang="ru-RU" sz="1600" dirty="0">
                <a:latin typeface="Courier New" panose="02070309020205020404" pitchFamily="49" charset="0"/>
              </a:rPr>
              <a:t> {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</a:rPr>
              <a:t>    </a:t>
            </a:r>
            <a:r>
              <a:rPr lang="ru-RU" altLang="ru-RU" sz="1600" dirty="0" err="1">
                <a:latin typeface="Courier New" panose="02070309020205020404" pitchFamily="49" charset="0"/>
              </a:rPr>
              <a:t>void</a:t>
            </a:r>
            <a:r>
              <a:rPr lang="ru-RU" altLang="ru-RU" sz="1600" dirty="0">
                <a:latin typeface="Courier New" panose="02070309020205020404" pitchFamily="49" charset="0"/>
              </a:rPr>
              <a:t> </a:t>
            </a:r>
            <a:r>
              <a:rPr lang="ru-RU" altLang="ru-RU" sz="1600" b="1" dirty="0" err="1">
                <a:latin typeface="Courier New" panose="02070309020205020404" pitchFamily="49" charset="0"/>
              </a:rPr>
              <a:t>switchOn</a:t>
            </a:r>
            <a:r>
              <a:rPr lang="ru-RU" altLang="ru-RU" sz="1600" dirty="0">
                <a:latin typeface="Courier New" panose="02070309020205020404" pitchFamily="49" charset="0"/>
              </a:rPr>
              <a:t>();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</a:rPr>
              <a:t>    </a:t>
            </a:r>
            <a:r>
              <a:rPr lang="ru-RU" altLang="ru-RU" sz="1600" dirty="0" err="1">
                <a:latin typeface="Courier New" panose="02070309020205020404" pitchFamily="49" charset="0"/>
              </a:rPr>
              <a:t>void</a:t>
            </a:r>
            <a:r>
              <a:rPr lang="ru-RU" altLang="ru-RU" sz="1600" dirty="0">
                <a:latin typeface="Courier New" panose="02070309020205020404" pitchFamily="49" charset="0"/>
              </a:rPr>
              <a:t> </a:t>
            </a:r>
            <a:r>
              <a:rPr lang="ru-RU" altLang="ru-RU" sz="1600" b="1" dirty="0" err="1">
                <a:latin typeface="Courier New" panose="02070309020205020404" pitchFamily="49" charset="0"/>
              </a:rPr>
              <a:t>switchOff</a:t>
            </a:r>
            <a:r>
              <a:rPr lang="ru-RU" altLang="ru-RU" sz="1600" dirty="0">
                <a:latin typeface="Courier New" panose="02070309020205020404" pitchFamily="49" charset="0"/>
              </a:rPr>
              <a:t>();    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</a:rPr>
              <a:t>}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endParaRPr lang="ru-RU" altLang="ru-RU" sz="1600" dirty="0">
              <a:latin typeface="Courier New" panose="02070309020205020404" pitchFamily="49" charset="0"/>
            </a:endParaRP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 dirty="0" err="1">
                <a:latin typeface="Courier New" panose="02070309020205020404" pitchFamily="49" charset="0"/>
              </a:rPr>
              <a:t>class</a:t>
            </a:r>
            <a:r>
              <a:rPr lang="ru-RU" altLang="ru-RU" sz="1600" dirty="0">
                <a:latin typeface="Courier New" panose="02070309020205020404" pitchFamily="49" charset="0"/>
              </a:rPr>
              <a:t> </a:t>
            </a:r>
            <a:r>
              <a:rPr lang="ru-RU" altLang="ru-RU" sz="1600" b="1" dirty="0" err="1">
                <a:latin typeface="Courier New" panose="02070309020205020404" pitchFamily="49" charset="0"/>
              </a:rPr>
              <a:t>Lamp</a:t>
            </a:r>
            <a:r>
              <a:rPr lang="ru-RU" altLang="ru-RU" sz="1600" dirty="0">
                <a:latin typeface="Courier New" panose="02070309020205020404" pitchFamily="49" charset="0"/>
              </a:rPr>
              <a:t> 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</a:rPr>
              <a:t>    </a:t>
            </a:r>
            <a:r>
              <a:rPr lang="ru-RU" altLang="ru-RU" sz="1600" b="1" i="1" dirty="0" err="1">
                <a:latin typeface="Courier New" panose="02070309020205020404" pitchFamily="49" charset="0"/>
              </a:rPr>
              <a:t>implements</a:t>
            </a:r>
            <a:r>
              <a:rPr lang="ru-RU" altLang="ru-RU" sz="1600" dirty="0">
                <a:latin typeface="Courier New" panose="02070309020205020404" pitchFamily="49" charset="0"/>
              </a:rPr>
              <a:t> </a:t>
            </a:r>
            <a:r>
              <a:rPr lang="ru-RU" altLang="ru-RU" sz="1600" dirty="0" err="1">
                <a:latin typeface="Courier New" panose="02070309020205020404" pitchFamily="49" charset="0"/>
              </a:rPr>
              <a:t>Switchable</a:t>
            </a:r>
            <a:r>
              <a:rPr lang="ru-RU" altLang="ru-RU" sz="1600" dirty="0">
                <a:latin typeface="Courier New" panose="02070309020205020404" pitchFamily="49" charset="0"/>
              </a:rPr>
              <a:t> {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</a:rPr>
              <a:t>    …</a:t>
            </a:r>
          </a:p>
          <a:p>
            <a:pPr eaLnBrk="1" hangingPunct="1">
              <a:spcAft>
                <a:spcPct val="0"/>
              </a:spcAft>
              <a:buClrTx/>
              <a:buFontTx/>
              <a:buNone/>
            </a:pPr>
            <a:r>
              <a:rPr lang="ru-RU" altLang="ru-RU" sz="1600" dirty="0">
                <a:latin typeface="Courier New" panose="02070309020205020404" pitchFamily="49" charset="0"/>
              </a:rPr>
              <a:t>}</a:t>
            </a:r>
          </a:p>
        </p:txBody>
      </p:sp>
      <p:graphicFrame>
        <p:nvGraphicFramePr>
          <p:cNvPr id="29701" name="Object 10"/>
          <p:cNvGraphicFramePr>
            <a:graphicFrameLocks noChangeAspect="1"/>
          </p:cNvGraphicFramePr>
          <p:nvPr/>
        </p:nvGraphicFramePr>
        <p:xfrm>
          <a:off x="6064251" y="3748088"/>
          <a:ext cx="4278313" cy="222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0" name="Visio" r:id="rId3" imgW="3590909" imgH="1723935" progId="Visio.Drawing.11">
                  <p:embed/>
                </p:oleObj>
              </mc:Choice>
              <mc:Fallback>
                <p:oleObj name="Visio" r:id="rId3" imgW="3590909" imgH="1723935" progId="Visio.Drawing.11">
                  <p:embed/>
                  <p:pic>
                    <p:nvPicPr>
                      <p:cNvPr id="29701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64251" y="3748088"/>
                        <a:ext cx="4278313" cy="2222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8183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Заголовок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91851"/>
          </a:xfrm>
        </p:spPr>
        <p:txBody>
          <a:bodyPr/>
          <a:lstStyle/>
          <a:p>
            <a:pPr algn="ctr"/>
            <a:r>
              <a:rPr lang="uk-UA" alt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Наслідування інтерфейсів</a:t>
            </a:r>
          </a:p>
        </p:txBody>
      </p:sp>
      <p:graphicFrame>
        <p:nvGraphicFramePr>
          <p:cNvPr id="139267" name="Объект 3"/>
          <p:cNvGraphicFramePr>
            <a:graphicFrameLocks noChangeAspect="1"/>
          </p:cNvGraphicFramePr>
          <p:nvPr/>
        </p:nvGraphicFramePr>
        <p:xfrm>
          <a:off x="2049463" y="1209675"/>
          <a:ext cx="3300412" cy="973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98" name="Visio" r:id="rId3" imgW="2459701" imgH="725042" progId="Visio.Drawing.11">
                  <p:embed/>
                </p:oleObj>
              </mc:Choice>
              <mc:Fallback>
                <p:oleObj name="Visio" r:id="rId3" imgW="2459701" imgH="725042" progId="Visio.Drawing.11">
                  <p:embed/>
                  <p:pic>
                    <p:nvPicPr>
                      <p:cNvPr id="139267" name="Объект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9463" y="1209675"/>
                        <a:ext cx="3300412" cy="973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9268" name="Объект 7"/>
          <p:cNvGraphicFramePr>
            <a:graphicFrameLocks noChangeAspect="1"/>
          </p:cNvGraphicFramePr>
          <p:nvPr/>
        </p:nvGraphicFramePr>
        <p:xfrm>
          <a:off x="2033588" y="2203450"/>
          <a:ext cx="5543550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99" name="Visio" r:id="rId5" imgW="4136574" imgH="894830" progId="Visio.Drawing.11">
                  <p:embed/>
                </p:oleObj>
              </mc:Choice>
              <mc:Fallback>
                <p:oleObj name="Visio" r:id="rId5" imgW="4136574" imgH="894830" progId="Visio.Drawing.11">
                  <p:embed/>
                  <p:pic>
                    <p:nvPicPr>
                      <p:cNvPr id="139268" name="Объект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33588" y="2203450"/>
                        <a:ext cx="5543550" cy="1200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9269" name="Объект 8"/>
          <p:cNvGraphicFramePr>
            <a:graphicFrameLocks noChangeAspect="1"/>
          </p:cNvGraphicFramePr>
          <p:nvPr/>
        </p:nvGraphicFramePr>
        <p:xfrm>
          <a:off x="2043113" y="3443289"/>
          <a:ext cx="5543550" cy="277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0" name="Visio" r:id="rId7" imgW="4136574" imgH="2072550" progId="Visio.Drawing.11">
                  <p:embed/>
                </p:oleObj>
              </mc:Choice>
              <mc:Fallback>
                <p:oleObj name="Visio" r:id="rId7" imgW="4136574" imgH="2072550" progId="Visio.Drawing.11">
                  <p:embed/>
                  <p:pic>
                    <p:nvPicPr>
                      <p:cNvPr id="139269" name="Объект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3113" y="3443289"/>
                        <a:ext cx="5543550" cy="2778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233998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1031</Words>
  <Application>Microsoft Office PowerPoint</Application>
  <PresentationFormat>Широкоэкранный</PresentationFormat>
  <Paragraphs>134</Paragraphs>
  <Slides>23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30" baseType="lpstr">
      <vt:lpstr>Arial</vt:lpstr>
      <vt:lpstr>Calibri</vt:lpstr>
      <vt:lpstr>Calibri Light</vt:lpstr>
      <vt:lpstr>Courier New</vt:lpstr>
      <vt:lpstr>Times New Roman</vt:lpstr>
      <vt:lpstr>Тема Office</vt:lpstr>
      <vt:lpstr>Visio</vt:lpstr>
      <vt:lpstr>Презентация PowerPoint</vt:lpstr>
      <vt:lpstr>Поняття об’єкту. Інкапсуляція</vt:lpstr>
      <vt:lpstr>Поліморфізм</vt:lpstr>
      <vt:lpstr>Перевизначення методів</vt:lpstr>
      <vt:lpstr>Особливості роботи з посиланнями</vt:lpstr>
      <vt:lpstr>Особливості перевизначення методів</vt:lpstr>
      <vt:lpstr>Презентация PowerPoint</vt:lpstr>
      <vt:lpstr>Поняття інтерфейсу</vt:lpstr>
      <vt:lpstr>Наслідування інтерфейсів</vt:lpstr>
      <vt:lpstr>Оголошення інтерфейсів</vt:lpstr>
      <vt:lpstr>Імплементація (реалізація) інтерфейсів</vt:lpstr>
      <vt:lpstr>Імплементація (реалізація) інтерфейсів</vt:lpstr>
      <vt:lpstr>Інтерфейси як типи даних</vt:lpstr>
      <vt:lpstr>Імплементація (реалізація) інтерфейсів</vt:lpstr>
      <vt:lpstr>Інтерфейси як типи даних</vt:lpstr>
      <vt:lpstr>Абстрактні класи на основі інтерфейсів</vt:lpstr>
      <vt:lpstr>Абстрактні класи vs Інтерфейси</vt:lpstr>
      <vt:lpstr>Інтерфейси в Java 8</vt:lpstr>
      <vt:lpstr>Стандартні інтерфейси Java</vt:lpstr>
      <vt:lpstr>Рекомендації при проектуванні класів</vt:lpstr>
      <vt:lpstr>Презентация PowerPoint</vt:lpstr>
      <vt:lpstr>Record (Java 14)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3.4. Інкапсуляція, області видимості</dc:title>
  <dc:creator>Шейко Ростислав Олександрович</dc:creator>
  <cp:lastModifiedBy>Шейко Ростислав Олександрович</cp:lastModifiedBy>
  <cp:revision>18</cp:revision>
  <dcterms:created xsi:type="dcterms:W3CDTF">2023-12-18T18:45:17Z</dcterms:created>
  <dcterms:modified xsi:type="dcterms:W3CDTF">2024-01-24T19:52:45Z</dcterms:modified>
</cp:coreProperties>
</file>

<file path=docProps/thumbnail.jpeg>
</file>